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3FFF59D-612B-42AB-AABA-F4779F7D7F55}" type="datetimeFigureOut">
              <a:rPr lang="fr-FR" smtClean="0"/>
              <a:t>09/09/2020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6D6F7642-3C8A-45D8-9C38-EAFA3227EC60}"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FFF59D-612B-42AB-AABA-F4779F7D7F55}" type="datetimeFigureOut">
              <a:rPr lang="fr-FR" smtClean="0"/>
              <a:t>09/09/2020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FFF59D-612B-42AB-AABA-F4779F7D7F55}" type="datetimeFigureOut">
              <a:rPr lang="fr-FR" smtClean="0"/>
              <a:t>09/09/2020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FFF59D-612B-42AB-AABA-F4779F7D7F55}" type="datetimeFigureOut">
              <a:rPr lang="fr-FR" smtClean="0"/>
              <a:t>09/09/2020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3FFF59D-612B-42AB-AABA-F4779F7D7F55}" type="datetimeFigureOut">
              <a:rPr lang="fr-FR" smtClean="0"/>
              <a:t>09/09/2020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6F7642-3C8A-45D8-9C38-EAFA3227EC60}"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3FFF59D-612B-42AB-AABA-F4779F7D7F55}" type="datetimeFigureOut">
              <a:rPr lang="fr-FR" smtClean="0"/>
              <a:t>09/09/2020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3FFF59D-612B-42AB-AABA-F4779F7D7F55}" type="datetimeFigureOut">
              <a:rPr lang="fr-FR" smtClean="0"/>
              <a:t>09/09/2020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3FFF59D-612B-42AB-AABA-F4779F7D7F55}" type="datetimeFigureOut">
              <a:rPr lang="fr-FR" smtClean="0"/>
              <a:t>09/09/2020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FFF59D-612B-42AB-AABA-F4779F7D7F55}" type="datetimeFigureOut">
              <a:rPr lang="fr-FR" smtClean="0"/>
              <a:t>09/09/2020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3FFF59D-612B-42AB-AABA-F4779F7D7F55}" type="datetimeFigureOut">
              <a:rPr lang="fr-FR" smtClean="0"/>
              <a:t>09/09/2020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6F7642-3C8A-45D8-9C38-EAFA3227EC6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3FFF59D-612B-42AB-AABA-F4779F7D7F55}" type="datetimeFigureOut">
              <a:rPr lang="fr-FR" smtClean="0"/>
              <a:t>09/09/2020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D6F7642-3C8A-45D8-9C38-EAFA3227EC60}" type="slidenum">
              <a:rPr lang="fr-FR" smtClean="0"/>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FFF59D-612B-42AB-AABA-F4779F7D7F55}" type="datetimeFigureOut">
              <a:rPr lang="fr-FR" smtClean="0"/>
              <a:t>09/09/2020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6F7642-3C8A-45D8-9C38-EAFA3227EC60}" type="slidenum">
              <a:rPr lang="fr-FR" smtClean="0"/>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714356"/>
            <a:ext cx="7851648" cy="1828800"/>
          </a:xfrm>
        </p:spPr>
        <p:txBody>
          <a:bodyPr/>
          <a:lstStyle/>
          <a:p>
            <a:r>
              <a:rPr lang="fr-FR" dirty="0" smtClean="0">
                <a:solidFill>
                  <a:schemeClr val="tx1"/>
                </a:solidFill>
              </a:rPr>
              <a:t>Dans les pas de Dimitri…</a:t>
            </a:r>
            <a:endParaRPr lang="fr-FR" dirty="0">
              <a:solidFill>
                <a:schemeClr val="tx1"/>
              </a:solidFill>
            </a:endParaRPr>
          </a:p>
        </p:txBody>
      </p:sp>
      <p:sp>
        <p:nvSpPr>
          <p:cNvPr id="3" name="Sous-titre 2"/>
          <p:cNvSpPr>
            <a:spLocks noGrp="1"/>
          </p:cNvSpPr>
          <p:nvPr>
            <p:ph type="subTitle" idx="1"/>
          </p:nvPr>
        </p:nvSpPr>
        <p:spPr/>
        <p:txBody>
          <a:bodyPr/>
          <a:lstStyle/>
          <a:p>
            <a:endParaRPr lang="fr-FR"/>
          </a:p>
        </p:txBody>
      </p:sp>
      <p:sp>
        <p:nvSpPr>
          <p:cNvPr id="23554" name="AutoShape 2" descr="Chimie : le tableau périodique revisité | Le blob, l'extra-m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5" name="Picture 3"/>
          <p:cNvPicPr>
            <a:picLocks noChangeAspect="1" noChangeArrowheads="1"/>
          </p:cNvPicPr>
          <p:nvPr/>
        </p:nvPicPr>
        <p:blipFill>
          <a:blip r:embed="rId2" cstate="print"/>
          <a:srcRect/>
          <a:stretch>
            <a:fillRect/>
          </a:stretch>
        </p:blipFill>
        <p:spPr bwMode="auto">
          <a:xfrm>
            <a:off x="2714612" y="3429000"/>
            <a:ext cx="3745881" cy="292178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algn="ctr" fontAlgn="base">
              <a:buNone/>
            </a:pPr>
            <a:r>
              <a:rPr lang="fr-FR" sz="3200" dirty="0" smtClean="0">
                <a:solidFill>
                  <a:schemeClr val="accent1"/>
                </a:solidFill>
              </a:rPr>
              <a:t>De tous temps Les alchimistes avaient pour habitude d’étudier en secret les mystères de la matière, du vivant des astres et de la philosophie</a:t>
            </a:r>
            <a:r>
              <a:rPr lang="fr-FR" sz="3200" dirty="0" smtClean="0">
                <a:solidFill>
                  <a:schemeClr val="accent1"/>
                </a:solidFill>
              </a:rPr>
              <a:t>.</a:t>
            </a:r>
          </a:p>
          <a:p>
            <a:pPr algn="ctr" fontAlgn="base">
              <a:buNone/>
            </a:pPr>
            <a:endParaRPr lang="fr-FR" sz="3200" dirty="0" smtClean="0">
              <a:solidFill>
                <a:schemeClr val="accent1"/>
              </a:solidFill>
            </a:endParaRPr>
          </a:p>
          <a:p>
            <a:pPr algn="ctr" fontAlgn="base">
              <a:buNone/>
            </a:pPr>
            <a:r>
              <a:rPr lang="fr-FR" sz="3200" dirty="0" smtClean="0">
                <a:solidFill>
                  <a:schemeClr val="accent1"/>
                </a:solidFill>
              </a:rPr>
              <a:t>Mais gare à ceux qui pénètrent dans l’antre d’un de ces érudit car si on peut entrer dans leur demeure, c’est une autre affaire d’en sortir !</a:t>
            </a:r>
          </a:p>
          <a:p>
            <a:pPr fontAlgn="base">
              <a:buNone/>
            </a:pPr>
            <a:endParaRPr lang="fr-FR" dirty="0" smtClean="0"/>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6626" name="Picture 2"/>
          <p:cNvPicPr>
            <a:picLocks noGrp="1" noChangeAspect="1" noChangeArrowheads="1"/>
          </p:cNvPicPr>
          <p:nvPr>
            <p:ph idx="1"/>
          </p:nvPr>
        </p:nvPicPr>
        <p:blipFill>
          <a:blip r:embed="rId2"/>
          <a:srcRect/>
          <a:stretch>
            <a:fillRect/>
          </a:stretch>
        </p:blipFill>
        <p:spPr bwMode="auto">
          <a:xfrm>
            <a:off x="2143108" y="0"/>
            <a:ext cx="4568714" cy="2571744"/>
          </a:xfrm>
          <a:prstGeom prst="rect">
            <a:avLst/>
          </a:prstGeom>
          <a:noFill/>
          <a:ln w="9525">
            <a:noFill/>
            <a:miter lim="800000"/>
            <a:headEnd/>
            <a:tailEnd/>
          </a:ln>
          <a:effectLst/>
        </p:spPr>
      </p:pic>
      <p:sp>
        <p:nvSpPr>
          <p:cNvPr id="6" name="ZoneTexte 5"/>
          <p:cNvSpPr txBox="1"/>
          <p:nvPr/>
        </p:nvSpPr>
        <p:spPr>
          <a:xfrm>
            <a:off x="357158" y="2857496"/>
            <a:ext cx="8286808" cy="3693319"/>
          </a:xfrm>
          <a:prstGeom prst="rect">
            <a:avLst/>
          </a:prstGeom>
          <a:noFill/>
        </p:spPr>
        <p:txBody>
          <a:bodyPr wrap="square" rtlCol="0">
            <a:spAutoFit/>
          </a:bodyPr>
          <a:lstStyle/>
          <a:p>
            <a:pPr algn="ctr" fontAlgn="base"/>
            <a:r>
              <a:rPr lang="fr-FR" sz="2400" b="1" dirty="0">
                <a:solidFill>
                  <a:schemeClr val="accent1"/>
                </a:solidFill>
              </a:rPr>
              <a:t>Votre curiosité vous a amené à pousser la porte du célèbre Dimitri </a:t>
            </a:r>
            <a:r>
              <a:rPr lang="fr-FR" sz="2400" b="1" dirty="0" err="1">
                <a:solidFill>
                  <a:schemeClr val="accent1"/>
                </a:solidFill>
              </a:rPr>
              <a:t>Mendeleiv</a:t>
            </a:r>
            <a:r>
              <a:rPr lang="fr-FR" sz="2400" b="1" dirty="0">
                <a:solidFill>
                  <a:schemeClr val="accent1"/>
                </a:solidFill>
              </a:rPr>
              <a:t> le jour de la publication de son célèbre tableau périodique en 1869</a:t>
            </a:r>
            <a:r>
              <a:rPr lang="fr-FR" sz="2400" b="1" dirty="0" smtClean="0">
                <a:solidFill>
                  <a:schemeClr val="accent1"/>
                </a:solidFill>
              </a:rPr>
              <a:t>.</a:t>
            </a:r>
          </a:p>
          <a:p>
            <a:pPr algn="ctr" fontAlgn="base"/>
            <a:endParaRPr lang="fr-FR" sz="2400" b="1" dirty="0">
              <a:solidFill>
                <a:schemeClr val="accent1"/>
              </a:solidFill>
            </a:endParaRPr>
          </a:p>
          <a:p>
            <a:pPr algn="ctr" fontAlgn="base"/>
            <a:r>
              <a:rPr lang="fr-FR" sz="2400" b="1" dirty="0">
                <a:solidFill>
                  <a:schemeClr val="accent1"/>
                </a:solidFill>
              </a:rPr>
              <a:t>À ce moment, vous ne vous doutiez pas que le chimiste qui y vivait avait piégé son espace de travail et laisser un élixir qui libèrerai un gaz toxique si vous osez dévoiler la publication de son tableau périodique, et vous voilà enfermé dans le passé.</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0034" y="571480"/>
            <a:ext cx="8229600" cy="4389120"/>
          </a:xfrm>
        </p:spPr>
        <p:txBody>
          <a:bodyPr/>
          <a:lstStyle/>
          <a:p>
            <a:pPr algn="ctr" fontAlgn="base">
              <a:buNone/>
            </a:pPr>
            <a:r>
              <a:rPr lang="fr-FR" b="1" dirty="0" smtClean="0">
                <a:solidFill>
                  <a:schemeClr val="accent1"/>
                </a:solidFill>
              </a:rPr>
              <a:t>Mais avant de mourir, l’érudit a laissé un antidote qui permet de neutraliser l’élixir. Saurez-vous trouver les codes qui vous permettront de libérer la publication de son tableau périodique et donc de neutraliser l’élixir toxique ! </a:t>
            </a:r>
            <a:r>
              <a:rPr lang="fr-FR" b="1" dirty="0" smtClean="0">
                <a:solidFill>
                  <a:schemeClr val="accent1"/>
                </a:solidFill>
              </a:rPr>
              <a:t>?</a:t>
            </a:r>
          </a:p>
          <a:p>
            <a:pPr algn="ctr" fontAlgn="base">
              <a:buNone/>
            </a:pPr>
            <a:endParaRPr lang="fr-FR" b="1" dirty="0" smtClean="0">
              <a:solidFill>
                <a:schemeClr val="accent1"/>
              </a:solidFill>
            </a:endParaRPr>
          </a:p>
          <a:p>
            <a:pPr algn="ctr" fontAlgn="base">
              <a:buNone/>
            </a:pPr>
            <a:r>
              <a:rPr lang="fr-FR" b="1" dirty="0" smtClean="0">
                <a:solidFill>
                  <a:schemeClr val="accent1"/>
                </a:solidFill>
              </a:rPr>
              <a:t>Dans une heure, il sera trop tard, le piège se refermera sur vous et le gaz toxique se libèrera dans la pièce…</a:t>
            </a:r>
          </a:p>
          <a:p>
            <a:endParaRPr lang="fr-FR" dirty="0"/>
          </a:p>
        </p:txBody>
      </p:sp>
      <p:pic>
        <p:nvPicPr>
          <p:cNvPr id="4" name="Picture 3"/>
          <p:cNvPicPr>
            <a:picLocks noChangeAspect="1" noChangeArrowheads="1"/>
          </p:cNvPicPr>
          <p:nvPr/>
        </p:nvPicPr>
        <p:blipFill>
          <a:blip r:embed="rId2"/>
          <a:srcRect/>
          <a:stretch>
            <a:fillRect/>
          </a:stretch>
        </p:blipFill>
        <p:spPr bwMode="auto">
          <a:xfrm>
            <a:off x="3000364" y="4357694"/>
            <a:ext cx="3482567" cy="235743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7650" name="Picture 2"/>
          <p:cNvPicPr>
            <a:picLocks noChangeAspect="1" noChangeArrowheads="1"/>
          </p:cNvPicPr>
          <p:nvPr/>
        </p:nvPicPr>
        <p:blipFill>
          <a:blip r:embed="rId2"/>
          <a:srcRect/>
          <a:stretch>
            <a:fillRect/>
          </a:stretch>
        </p:blipFill>
        <p:spPr bwMode="auto">
          <a:xfrm>
            <a:off x="5500694" y="1822225"/>
            <a:ext cx="3643307" cy="5035775"/>
          </a:xfrm>
          <a:prstGeom prst="rect">
            <a:avLst/>
          </a:prstGeom>
          <a:noFill/>
          <a:ln w="9525">
            <a:noFill/>
            <a:miter lim="800000"/>
            <a:headEnd/>
            <a:tailEnd/>
          </a:ln>
          <a:effectLst/>
        </p:spPr>
      </p:pic>
      <p:sp>
        <p:nvSpPr>
          <p:cNvPr id="6" name="Espace réservé du contenu 5"/>
          <p:cNvSpPr>
            <a:spLocks noGrp="1"/>
          </p:cNvSpPr>
          <p:nvPr>
            <p:ph idx="1"/>
          </p:nvPr>
        </p:nvSpPr>
        <p:spPr/>
        <p:txBody>
          <a:bodyPr/>
          <a:lstStyle/>
          <a:p>
            <a:pPr>
              <a:buNone/>
            </a:pPr>
            <a:r>
              <a:rPr lang="fr-FR" b="1" dirty="0" smtClean="0">
                <a:solidFill>
                  <a:schemeClr val="accent1"/>
                </a:solidFill>
              </a:rPr>
              <a:t>Constituez très vite 2 équipes,</a:t>
            </a:r>
          </a:p>
          <a:p>
            <a:pPr>
              <a:buNone/>
            </a:pPr>
            <a:r>
              <a:rPr lang="fr-FR" b="1" dirty="0" smtClean="0">
                <a:solidFill>
                  <a:schemeClr val="accent1"/>
                </a:solidFill>
              </a:rPr>
              <a:t>a</a:t>
            </a:r>
            <a:r>
              <a:rPr lang="fr-FR" b="1" dirty="0" smtClean="0">
                <a:solidFill>
                  <a:schemeClr val="accent1"/>
                </a:solidFill>
              </a:rPr>
              <a:t>fin de libérer l’original du </a:t>
            </a:r>
          </a:p>
          <a:p>
            <a:pPr>
              <a:buNone/>
            </a:pPr>
            <a:r>
              <a:rPr lang="fr-FR" b="1" dirty="0" smtClean="0">
                <a:solidFill>
                  <a:schemeClr val="accent1"/>
                </a:solidFill>
              </a:rPr>
              <a:t>Tableau périodique et de faire </a:t>
            </a:r>
          </a:p>
          <a:p>
            <a:pPr>
              <a:buNone/>
            </a:pPr>
            <a:r>
              <a:rPr lang="fr-FR" b="1" dirty="0" smtClean="0">
                <a:solidFill>
                  <a:schemeClr val="accent1"/>
                </a:solidFill>
              </a:rPr>
              <a:t>Réagir  l’antidote pour </a:t>
            </a:r>
          </a:p>
          <a:p>
            <a:pPr>
              <a:buNone/>
            </a:pPr>
            <a:r>
              <a:rPr lang="fr-FR" b="1" dirty="0" smtClean="0">
                <a:solidFill>
                  <a:schemeClr val="accent1"/>
                </a:solidFill>
              </a:rPr>
              <a:t>neutraliser l’</a:t>
            </a:r>
            <a:r>
              <a:rPr lang="fr-FR" b="1" dirty="0" smtClean="0">
                <a:solidFill>
                  <a:schemeClr val="accent1"/>
                </a:solidFill>
              </a:rPr>
              <a:t>é</a:t>
            </a:r>
            <a:r>
              <a:rPr lang="fr-FR" b="1" dirty="0" smtClean="0">
                <a:solidFill>
                  <a:schemeClr val="accent1"/>
                </a:solidFill>
              </a:rPr>
              <a:t>lixir….</a:t>
            </a:r>
          </a:p>
          <a:p>
            <a:pPr>
              <a:buNone/>
            </a:pPr>
            <a:endParaRPr lang="fr-FR" b="1" dirty="0" smtClean="0">
              <a:solidFill>
                <a:schemeClr val="accent1"/>
              </a:solidFill>
            </a:endParaRPr>
          </a:p>
          <a:p>
            <a:pPr>
              <a:buNone/>
            </a:pPr>
            <a:r>
              <a:rPr lang="fr-FR" b="1" dirty="0" smtClean="0">
                <a:solidFill>
                  <a:schemeClr val="accent1"/>
                </a:solidFill>
              </a:rPr>
              <a:t>A vous de jouer!</a:t>
            </a:r>
          </a:p>
          <a:p>
            <a:pPr>
              <a:buNone/>
            </a:pPr>
            <a:r>
              <a:rPr lang="fr-FR" b="1" dirty="0" smtClean="0">
                <a:solidFill>
                  <a:schemeClr val="accent1"/>
                </a:solidFill>
              </a:rPr>
              <a:t>Bonne chance….</a:t>
            </a:r>
            <a:endParaRPr lang="fr-FR" b="1" dirty="0">
              <a:solidFill>
                <a:schemeClr val="accent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TotalTime>
  <Words>201</Words>
  <Application>Microsoft Office PowerPoint</Application>
  <PresentationFormat>Affichage à l'écran (4:3)</PresentationFormat>
  <Paragraphs>18</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Débit</vt:lpstr>
      <vt:lpstr>Dans les pas de Dimitri…</vt:lpstr>
      <vt:lpstr>Diapositive 2</vt:lpstr>
      <vt:lpstr>Diapositive 3</vt:lpstr>
      <vt:lpstr>Diapositive 4</vt:lpstr>
      <vt:lpstr>Diapositive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 les pas de Dimitri…</dc:title>
  <dc:creator>SERVYG</dc:creator>
  <cp:lastModifiedBy>SERVYG</cp:lastModifiedBy>
  <cp:revision>2</cp:revision>
  <dcterms:created xsi:type="dcterms:W3CDTF">2020-09-09T05:57:55Z</dcterms:created>
  <dcterms:modified xsi:type="dcterms:W3CDTF">2020-09-09T06:07:41Z</dcterms:modified>
</cp:coreProperties>
</file>